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Economica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Merriweather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63EFE5-0A3A-4A37-B508-A35993BC30DB}">
  <a:tblStyle styleId="{BB63EFE5-0A3A-4A37-B508-A35993BC30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F37F4AB-24C3-4280-934D-865CF4E396F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Merriweather-bold.fntdata"/><Relationship Id="rId43" Type="http://schemas.openxmlformats.org/officeDocument/2006/relationships/font" Target="fonts/Merriweather-regular.fntdata"/><Relationship Id="rId46" Type="http://schemas.openxmlformats.org/officeDocument/2006/relationships/font" Target="fonts/Merriweather-boldItalic.fntdata"/><Relationship Id="rId45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slide" Target="slides/slide24.xml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Economica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Economica-italic.fntdata"/><Relationship Id="rId36" Type="http://schemas.openxmlformats.org/officeDocument/2006/relationships/font" Target="fonts/Economica-bold.fntdata"/><Relationship Id="rId39" Type="http://schemas.openxmlformats.org/officeDocument/2006/relationships/font" Target="fonts/Montserrat-regular.fntdata"/><Relationship Id="rId38" Type="http://schemas.openxmlformats.org/officeDocument/2006/relationships/font" Target="fonts/Economica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aed258751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aed258751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cfac6b20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cfac6b20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tache = verbe renomé les tache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dac0b3c7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dac0b3c7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aed258751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aed258751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changer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aed258751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aed258751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chiffre sur l’ihm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aed258751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aed258751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Achanger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b3003c8f4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b3003c8f4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aed258751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aed258751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 de la ruche beehnney’t  rajoutee une diapo MQTT faire une fiche mqtt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0ac2376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0ac2376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92163304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92163304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gerer le stockage des ruches, dire renommer ruche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aed25875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aed25875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92163304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92163304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decoder diapo tableau port json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b3003c8f4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b3003c8f4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dac0b3c7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dac0b3c7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aed258751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aed258751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Achanger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dac0b3c7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dac0b3c7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dac0b3c7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dac0b3c7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bc02761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bc02761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dac0b3c7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dac0b3c7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aed25875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aed25875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aed258751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aed25875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aed258751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aed25875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92163304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92163304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fr.wikipedia.org/wiki/JavaScript_Object_Notation" TargetMode="External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62700" y="215500"/>
            <a:ext cx="8709000" cy="16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433">
                <a:solidFill>
                  <a:srgbClr val="D5884F"/>
                </a:solidFill>
              </a:rPr>
              <a:t>     </a:t>
            </a:r>
            <a:r>
              <a:rPr lang="fr" sz="5433">
                <a:solidFill>
                  <a:srgbClr val="D5884F"/>
                </a:solidFill>
              </a:rPr>
              <a:t>Bee-Honey’t</a:t>
            </a:r>
            <a:endParaRPr sz="5433">
              <a:solidFill>
                <a:srgbClr val="D5884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5884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966">
                <a:solidFill>
                  <a:srgbClr val="D5884F"/>
                </a:solidFill>
              </a:rPr>
              <a:t>FOUCAULT Clémentine</a:t>
            </a:r>
            <a:endParaRPr sz="1966">
              <a:solidFill>
                <a:srgbClr val="D5884F"/>
              </a:solidFill>
            </a:endParaRPr>
          </a:p>
        </p:txBody>
      </p:sp>
      <p:grpSp>
        <p:nvGrpSpPr>
          <p:cNvPr id="65" name="Google Shape;65;p13"/>
          <p:cNvGrpSpPr/>
          <p:nvPr/>
        </p:nvGrpSpPr>
        <p:grpSpPr>
          <a:xfrm>
            <a:off x="6193950" y="2322925"/>
            <a:ext cx="2950050" cy="2820575"/>
            <a:chOff x="6193950" y="2322925"/>
            <a:chExt cx="2950050" cy="2820575"/>
          </a:xfrm>
        </p:grpSpPr>
        <p:sp>
          <p:nvSpPr>
            <p:cNvPr id="66" name="Google Shape;66;p13"/>
            <p:cNvSpPr/>
            <p:nvPr/>
          </p:nvSpPr>
          <p:spPr>
            <a:xfrm>
              <a:off x="7511100" y="3762900"/>
              <a:ext cx="1632900" cy="1380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6193950" y="3032075"/>
              <a:ext cx="1632900" cy="1380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7511100" y="2322925"/>
              <a:ext cx="1632900" cy="1380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13"/>
          <p:cNvGrpSpPr/>
          <p:nvPr/>
        </p:nvGrpSpPr>
        <p:grpSpPr>
          <a:xfrm>
            <a:off x="-238875" y="119425"/>
            <a:ext cx="2950050" cy="2820575"/>
            <a:chOff x="6193950" y="2322925"/>
            <a:chExt cx="2950050" cy="2820575"/>
          </a:xfrm>
        </p:grpSpPr>
        <p:sp>
          <p:nvSpPr>
            <p:cNvPr id="70" name="Google Shape;70;p13"/>
            <p:cNvSpPr/>
            <p:nvPr/>
          </p:nvSpPr>
          <p:spPr>
            <a:xfrm>
              <a:off x="7511100" y="3762900"/>
              <a:ext cx="1632900" cy="1380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6193950" y="3032075"/>
              <a:ext cx="1632900" cy="1380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7511100" y="2322925"/>
              <a:ext cx="1632900" cy="1380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13"/>
          <p:cNvGrpSpPr/>
          <p:nvPr/>
        </p:nvGrpSpPr>
        <p:grpSpPr>
          <a:xfrm>
            <a:off x="-1564500" y="-2030050"/>
            <a:ext cx="2950050" cy="2820575"/>
            <a:chOff x="6193950" y="2322925"/>
            <a:chExt cx="2950050" cy="2820575"/>
          </a:xfrm>
        </p:grpSpPr>
        <p:sp>
          <p:nvSpPr>
            <p:cNvPr id="74" name="Google Shape;74;p13"/>
            <p:cNvSpPr/>
            <p:nvPr/>
          </p:nvSpPr>
          <p:spPr>
            <a:xfrm>
              <a:off x="7511100" y="3762900"/>
              <a:ext cx="1632900" cy="1380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6193950" y="3032075"/>
              <a:ext cx="1632900" cy="1380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7511100" y="2322925"/>
              <a:ext cx="1632900" cy="13806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762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" name="Google Shape;7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400" y="4063750"/>
            <a:ext cx="47625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4750" y="3973522"/>
            <a:ext cx="1140004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/>
        </p:nvSpPr>
        <p:spPr>
          <a:xfrm>
            <a:off x="157475" y="36700"/>
            <a:ext cx="8511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La </a:t>
            </a:r>
            <a:r>
              <a:rPr lang="fr" sz="27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planification</a:t>
            </a:r>
            <a:r>
              <a:rPr lang="fr" sz="27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 sz="2700">
                <a:latin typeface="Roboto"/>
                <a:ea typeface="Roboto"/>
                <a:cs typeface="Roboto"/>
                <a:sym typeface="Roboto"/>
              </a:rPr>
              <a:t> 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300" y="579900"/>
            <a:ext cx="4193396" cy="42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2400"/>
            <a:ext cx="8839202" cy="413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E6DE"/>
            </a:gs>
            <a:gs pos="100000">
              <a:srgbClr val="BEA48B"/>
            </a:gs>
          </a:gsLst>
          <a:lin ang="5400012" scaled="0"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675" y="1873800"/>
            <a:ext cx="1399525" cy="13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2016200" y="2128500"/>
            <a:ext cx="70575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4800">
                <a:latin typeface="Economica"/>
                <a:ea typeface="Economica"/>
                <a:cs typeface="Economica"/>
                <a:sym typeface="Economica"/>
              </a:rPr>
              <a:t>Présentation de l’application mobile</a:t>
            </a:r>
            <a:endParaRPr sz="48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/>
        </p:nvSpPr>
        <p:spPr>
          <a:xfrm>
            <a:off x="261900" y="210975"/>
            <a:ext cx="8562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Diagramme de cas d’utilisation </a:t>
            </a:r>
            <a:endParaRPr sz="2700">
              <a:solidFill>
                <a:srgbClr val="D58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775" y="893500"/>
            <a:ext cx="7380447" cy="40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/>
        </p:nvSpPr>
        <p:spPr>
          <a:xfrm>
            <a:off x="186775" y="134475"/>
            <a:ext cx="4758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IHM</a:t>
            </a:r>
            <a:endParaRPr sz="2700">
              <a:solidFill>
                <a:srgbClr val="D58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0" l="0" r="0" t="2629"/>
          <a:stretch/>
        </p:blipFill>
        <p:spPr>
          <a:xfrm>
            <a:off x="3168525" y="1283375"/>
            <a:ext cx="2806952" cy="36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 rotWithShape="1">
          <a:blip r:embed="rId4">
            <a:alphaModFix/>
          </a:blip>
          <a:srcRect b="0" l="0" r="0" t="3809"/>
          <a:stretch/>
        </p:blipFill>
        <p:spPr>
          <a:xfrm>
            <a:off x="587550" y="734775"/>
            <a:ext cx="2430152" cy="311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 rotWithShape="1">
          <a:blip r:embed="rId5">
            <a:alphaModFix/>
          </a:blip>
          <a:srcRect b="0" l="0" r="0" t="3809"/>
          <a:stretch/>
        </p:blipFill>
        <p:spPr>
          <a:xfrm>
            <a:off x="6126300" y="1725268"/>
            <a:ext cx="2496975" cy="3202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 rotWithShape="1">
          <a:blip r:embed="rId6">
            <a:alphaModFix/>
          </a:blip>
          <a:srcRect b="0" l="0" r="0" t="3809"/>
          <a:stretch/>
        </p:blipFill>
        <p:spPr>
          <a:xfrm>
            <a:off x="637375" y="1875125"/>
            <a:ext cx="2380324" cy="30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 rotWithShape="1">
          <a:blip r:embed="rId7">
            <a:alphaModFix/>
          </a:blip>
          <a:srcRect b="0" l="0" r="0" t="2610"/>
          <a:stretch/>
        </p:blipFill>
        <p:spPr>
          <a:xfrm>
            <a:off x="3168525" y="1283184"/>
            <a:ext cx="2806952" cy="3644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 rotWithShape="1">
          <a:blip r:embed="rId8">
            <a:alphaModFix/>
          </a:blip>
          <a:srcRect b="0" l="0" r="0" t="3809"/>
          <a:stretch/>
        </p:blipFill>
        <p:spPr>
          <a:xfrm>
            <a:off x="6126300" y="808125"/>
            <a:ext cx="2496975" cy="3202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/>
        </p:nvSpPr>
        <p:spPr>
          <a:xfrm>
            <a:off x="0" y="179300"/>
            <a:ext cx="9043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Diagramme de classes</a:t>
            </a:r>
            <a:endParaRPr sz="2700">
              <a:solidFill>
                <a:srgbClr val="D58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450" y="713775"/>
            <a:ext cx="4231101" cy="44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6175" y="1546038"/>
            <a:ext cx="2151650" cy="205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1733" y="0"/>
            <a:ext cx="196608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9000" y="1668725"/>
            <a:ext cx="666750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1250" y="1744075"/>
            <a:ext cx="438150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69325" y="1416313"/>
            <a:ext cx="33909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237500" y="155875"/>
            <a:ext cx="8676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Ressources</a:t>
            </a:r>
            <a:r>
              <a:rPr lang="fr" sz="27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 utilisées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99" name="Google Shape;199;p28"/>
          <p:cNvGraphicFramePr/>
          <p:nvPr/>
        </p:nvGraphicFramePr>
        <p:xfrm>
          <a:off x="1347775" y="104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{BB63EFE5-0A3A-4A37-B508-A35993BC30DB}</a:tableStyleId>
              </a:tblPr>
              <a:tblGrid>
                <a:gridCol w="3228975"/>
                <a:gridCol w="3219450"/>
              </a:tblGrid>
              <a:tr h="320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Désignation</a:t>
                      </a:r>
                      <a:endParaRPr i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Caractéristiques</a:t>
                      </a:r>
                      <a:endParaRPr i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Système d'exploitation du PC de </a:t>
                      </a:r>
                      <a:r>
                        <a:rPr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développement</a:t>
                      </a:r>
                      <a:r>
                        <a:rPr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GNU/Linux Ubuntu 20.04 LTS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 de génie logiciel 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bouml version 7.11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Logiciel de gestion de versions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subversion (RiouxSVN)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Générateur de documentation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Doxygen version 1.8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Environnement de développement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Android Studio (Java) version 4.2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Système d'exploitation du terminal mobile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Android Version 7.0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/>
        </p:nvSpPr>
        <p:spPr>
          <a:xfrm>
            <a:off x="116400" y="203700"/>
            <a:ext cx="8757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The Things Network et communication MQTT</a:t>
            </a:r>
            <a:endParaRPr sz="2700">
              <a:solidFill>
                <a:srgbClr val="D58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 b="0" l="0" r="23200" t="0"/>
          <a:stretch/>
        </p:blipFill>
        <p:spPr>
          <a:xfrm>
            <a:off x="2647038" y="753875"/>
            <a:ext cx="3849925" cy="40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 rotWithShape="1">
          <a:blip r:embed="rId4">
            <a:alphaModFix/>
          </a:blip>
          <a:srcRect b="4543" l="0" r="1312" t="0"/>
          <a:stretch/>
        </p:blipFill>
        <p:spPr>
          <a:xfrm>
            <a:off x="1328750" y="1628775"/>
            <a:ext cx="640155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/>
        </p:nvSpPr>
        <p:spPr>
          <a:xfrm>
            <a:off x="289325" y="142825"/>
            <a:ext cx="8442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Format JSON (</a:t>
            </a:r>
            <a:r>
              <a:rPr lang="fr" sz="27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r>
              <a:rPr lang="fr" sz="27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 Object Notation) </a:t>
            </a:r>
            <a:endParaRPr sz="2700">
              <a:solidFill>
                <a:srgbClr val="D58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4" name="Google Shape;214;p30"/>
          <p:cNvSpPr txBox="1"/>
          <p:nvPr/>
        </p:nvSpPr>
        <p:spPr>
          <a:xfrm>
            <a:off x="22200" y="1538625"/>
            <a:ext cx="6063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{"humiditeExt":30,"humiditeInt":30,"pression":1009,"temperatureExt":16.7,"temperatureInt":26.5}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0"/>
          <p:cNvSpPr/>
          <p:nvPr/>
        </p:nvSpPr>
        <p:spPr>
          <a:xfrm>
            <a:off x="2179200" y="1626000"/>
            <a:ext cx="971700" cy="22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" name="Google Shape;216;p30"/>
          <p:cNvCxnSpPr>
            <a:endCxn id="215" idx="0"/>
          </p:cNvCxnSpPr>
          <p:nvPr/>
        </p:nvCxnSpPr>
        <p:spPr>
          <a:xfrm>
            <a:off x="2383350" y="1169400"/>
            <a:ext cx="281700" cy="45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30"/>
          <p:cNvSpPr txBox="1"/>
          <p:nvPr/>
        </p:nvSpPr>
        <p:spPr>
          <a:xfrm>
            <a:off x="1596300" y="769200"/>
            <a:ext cx="15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Clé/Valeur</a:t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67650" y="1599875"/>
            <a:ext cx="116700" cy="2235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5790550" y="1626000"/>
            <a:ext cx="116700" cy="2235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>
            <a:off x="299650" y="2140625"/>
            <a:ext cx="116700" cy="2235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 txBox="1"/>
          <p:nvPr/>
        </p:nvSpPr>
        <p:spPr>
          <a:xfrm>
            <a:off x="416350" y="2052275"/>
            <a:ext cx="21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= Objet </a:t>
            </a:r>
            <a:endParaRPr/>
          </a:p>
        </p:txBody>
      </p:sp>
      <p:graphicFrame>
        <p:nvGraphicFramePr>
          <p:cNvPr id="222" name="Google Shape;222;p30"/>
          <p:cNvGraphicFramePr/>
          <p:nvPr/>
        </p:nvGraphicFramePr>
        <p:xfrm>
          <a:off x="6600625" y="138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{EF37F4AB-24C3-4280-934D-865CF4E396F3}</a:tableStyleId>
              </a:tblPr>
              <a:tblGrid>
                <a:gridCol w="19050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585260"/>
                          </a:solidFill>
                          <a:highlight>
                            <a:srgbClr val="EFECF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json = </a:t>
                      </a:r>
                      <a:r>
                        <a:rPr lang="fr" sz="1100">
                          <a:solidFill>
                            <a:srgbClr val="955AE7"/>
                          </a:solidFill>
                          <a:highlight>
                            <a:srgbClr val="EFECF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new</a:t>
                      </a:r>
                      <a:r>
                        <a:rPr lang="fr" sz="1100">
                          <a:solidFill>
                            <a:srgbClr val="585260"/>
                          </a:solidFill>
                          <a:highlight>
                            <a:srgbClr val="EFECF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JSONObject(payloadFields);</a:t>
                      </a:r>
                      <a:endParaRPr sz="1100">
                        <a:solidFill>
                          <a:srgbClr val="695D46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solidFill>
                      <a:srgbClr val="EFEC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3" name="Google Shape;223;p30"/>
          <p:cNvGraphicFramePr/>
          <p:nvPr/>
        </p:nvGraphicFramePr>
        <p:xfrm>
          <a:off x="6653000" y="279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{EF37F4AB-24C3-4280-934D-865CF4E396F3}</a:tableStyleId>
              </a:tblPr>
              <a:tblGrid>
                <a:gridCol w="19050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585260"/>
                          </a:solidFill>
                          <a:highlight>
                            <a:srgbClr val="EFECF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humiditeExterieure = json.getInt(</a:t>
                      </a:r>
                      <a:r>
                        <a:rPr lang="fr" sz="1100">
                          <a:solidFill>
                            <a:srgbClr val="2A9292"/>
                          </a:solidFill>
                          <a:highlight>
                            <a:srgbClr val="EFECF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"humiditeInt"</a:t>
                      </a:r>
                      <a:r>
                        <a:rPr lang="fr" sz="1100">
                          <a:solidFill>
                            <a:srgbClr val="585260"/>
                          </a:solidFill>
                          <a:highlight>
                            <a:srgbClr val="EFECF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endParaRPr sz="1100">
                        <a:solidFill>
                          <a:srgbClr val="695D46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solidFill>
                      <a:srgbClr val="EFEC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4" name="Google Shape;224;p30"/>
          <p:cNvGraphicFramePr/>
          <p:nvPr/>
        </p:nvGraphicFramePr>
        <p:xfrm>
          <a:off x="6695700" y="400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{EF37F4AB-24C3-4280-934D-865CF4E396F3}</a:tableStyleId>
              </a:tblPr>
              <a:tblGrid>
                <a:gridCol w="19050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955AE7"/>
                          </a:solidFill>
                          <a:highlight>
                            <a:srgbClr val="EFECF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fr" sz="1100">
                          <a:solidFill>
                            <a:srgbClr val="585260"/>
                          </a:solidFill>
                          <a:highlight>
                            <a:srgbClr val="EFECF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humiditeExterieure;</a:t>
                      </a:r>
                      <a:endParaRPr sz="1100">
                        <a:solidFill>
                          <a:srgbClr val="695D46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solidFill>
                      <a:srgbClr val="EFECF4"/>
                    </a:solidFill>
                  </a:tcPr>
                </a:tc>
              </a:tr>
            </a:tbl>
          </a:graphicData>
        </a:graphic>
      </p:graphicFrame>
      <p:sp>
        <p:nvSpPr>
          <p:cNvPr id="225" name="Google Shape;225;p30"/>
          <p:cNvSpPr txBox="1"/>
          <p:nvPr/>
        </p:nvSpPr>
        <p:spPr>
          <a:xfrm>
            <a:off x="5954250" y="8179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100"/>
              <a:buFont typeface="Open Sans"/>
              <a:buChar char="-"/>
            </a:pPr>
            <a:r>
              <a:rPr lang="fr" sz="11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Création d’un nouvelle objet JSON  avec notre payloadFields ( Notre trames de données) :</a:t>
            </a:r>
            <a:endParaRPr sz="11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100"/>
              <a:buFont typeface="Open Sans"/>
              <a:buChar char="-"/>
            </a:pPr>
            <a:r>
              <a:rPr lang="fr" sz="11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Récupérer l’humidité extérieure en récupérant la clé : </a:t>
            </a:r>
            <a:endParaRPr sz="11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100"/>
              <a:buFont typeface="Open Sans"/>
              <a:buChar char="-"/>
            </a:pPr>
            <a:r>
              <a:rPr lang="fr" sz="11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Ensuite on retourne l’humidité extérieure : </a:t>
            </a:r>
            <a:endParaRPr sz="11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215775" y="2765050"/>
            <a:ext cx="5869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Open Sans"/>
              <a:buChar char="●"/>
            </a:pPr>
            <a:r>
              <a:rPr lang="fr" sz="1100">
                <a:solidFill>
                  <a:srgbClr val="695D46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JSON est un format de données textuelle dérivé de la notation des objets du langage JavaScript.</a:t>
            </a:r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175" y="3238050"/>
            <a:ext cx="1398975" cy="13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/>
        </p:nvSpPr>
        <p:spPr>
          <a:xfrm>
            <a:off x="4230825" y="4759825"/>
            <a:ext cx="1466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Roboto"/>
                <a:ea typeface="Roboto"/>
                <a:cs typeface="Roboto"/>
                <a:sym typeface="Roboto"/>
              </a:rPr>
              <a:t>* Logo JSON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/>
        </p:nvSpPr>
        <p:spPr>
          <a:xfrm>
            <a:off x="116400" y="203700"/>
            <a:ext cx="8757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Diagramme de séquence : </a:t>
            </a:r>
            <a:r>
              <a:rPr lang="fr" sz="27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Démarrage de l’application</a:t>
            </a:r>
            <a:endParaRPr sz="2700">
              <a:solidFill>
                <a:srgbClr val="D58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423" y="717325"/>
            <a:ext cx="7377154" cy="43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/>
        </p:nvSpPr>
        <p:spPr>
          <a:xfrm>
            <a:off x="159250" y="183125"/>
            <a:ext cx="8766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Sommaire</a:t>
            </a:r>
            <a:r>
              <a:rPr lang="fr" sz="2700">
                <a:latin typeface="Roboto"/>
                <a:ea typeface="Roboto"/>
                <a:cs typeface="Roboto"/>
                <a:sym typeface="Roboto"/>
              </a:rPr>
              <a:t> 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5" name="Google Shape;85;p14"/>
          <p:cNvSpPr txBox="1"/>
          <p:nvPr/>
        </p:nvSpPr>
        <p:spPr>
          <a:xfrm>
            <a:off x="932950" y="1198800"/>
            <a:ext cx="7770000" cy="27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65">
                <a:latin typeface="Roboto"/>
                <a:ea typeface="Roboto"/>
                <a:cs typeface="Roboto"/>
                <a:sym typeface="Roboto"/>
              </a:rPr>
              <a:t>Pourquoi ce projet ? </a:t>
            </a:r>
            <a:endParaRPr sz="3065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3065">
                <a:latin typeface="Roboto"/>
                <a:ea typeface="Roboto"/>
                <a:cs typeface="Roboto"/>
                <a:sym typeface="Roboto"/>
              </a:rPr>
              <a:t>Présentation du cahier des charges</a:t>
            </a:r>
            <a:endParaRPr sz="3065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3065">
                <a:latin typeface="Roboto"/>
                <a:ea typeface="Roboto"/>
                <a:cs typeface="Roboto"/>
                <a:sym typeface="Roboto"/>
              </a:rPr>
              <a:t>Présentation de l’application mobile</a:t>
            </a:r>
            <a:endParaRPr sz="3065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3065"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3065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225" y="1391675"/>
            <a:ext cx="280700" cy="2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225" y="2085500"/>
            <a:ext cx="280700" cy="2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225" y="2779325"/>
            <a:ext cx="280700" cy="2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225" y="3473150"/>
            <a:ext cx="280700" cy="2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/>
        </p:nvSpPr>
        <p:spPr>
          <a:xfrm>
            <a:off x="131250" y="84950"/>
            <a:ext cx="8757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Scénario : Recevoir les données</a:t>
            </a:r>
            <a:endParaRPr sz="2700">
              <a:solidFill>
                <a:srgbClr val="D58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277" y="641925"/>
            <a:ext cx="6201446" cy="44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925" y="911199"/>
            <a:ext cx="4668149" cy="414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 txBox="1"/>
          <p:nvPr/>
        </p:nvSpPr>
        <p:spPr>
          <a:xfrm>
            <a:off x="95550" y="199050"/>
            <a:ext cx="826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Traitement des données </a:t>
            </a:r>
            <a:r>
              <a:rPr lang="fr" sz="27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environnement</a:t>
            </a:r>
            <a:r>
              <a:rPr lang="fr" sz="27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E6DE"/>
            </a:gs>
            <a:gs pos="100000">
              <a:srgbClr val="BEA48B"/>
            </a:gs>
          </a:gsLst>
          <a:lin ang="5400012" scaled="0"/>
        </a:gra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350" y="1873800"/>
            <a:ext cx="1399525" cy="13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 txBox="1"/>
          <p:nvPr/>
        </p:nvSpPr>
        <p:spPr>
          <a:xfrm>
            <a:off x="1178400" y="2128500"/>
            <a:ext cx="67872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4800">
                <a:latin typeface="Economica"/>
                <a:ea typeface="Economica"/>
                <a:cs typeface="Economica"/>
                <a:sym typeface="Economica"/>
              </a:rPr>
              <a:t>Conclusion</a:t>
            </a:r>
            <a:endParaRPr sz="48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88" y="652225"/>
            <a:ext cx="7143621" cy="396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68" name="Google Shape;268;p3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 de la présentation.</a:t>
            </a:r>
            <a:endParaRPr/>
          </a:p>
        </p:txBody>
      </p:sp>
      <p:sp>
        <p:nvSpPr>
          <p:cNvPr id="269" name="Google Shape;269;p36"/>
          <p:cNvSpPr txBox="1"/>
          <p:nvPr/>
        </p:nvSpPr>
        <p:spPr>
          <a:xfrm>
            <a:off x="662625" y="2279250"/>
            <a:ext cx="797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latin typeface="Roboto"/>
                <a:ea typeface="Roboto"/>
                <a:cs typeface="Roboto"/>
                <a:sym typeface="Roboto"/>
              </a:rPr>
              <a:t>Merci pour votre attention, avez-vous des questions ? 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E6DE"/>
            </a:gs>
            <a:gs pos="100000">
              <a:srgbClr val="BEA48B"/>
            </a:gs>
          </a:gsLst>
          <a:lin ang="5400012" scaled="0"/>
        </a:gra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675" y="1873800"/>
            <a:ext cx="1399525" cy="13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933350" y="2128500"/>
            <a:ext cx="67872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4800">
                <a:latin typeface="Economica"/>
                <a:ea typeface="Economica"/>
                <a:cs typeface="Economica"/>
                <a:sym typeface="Economica"/>
              </a:rPr>
              <a:t>Pourquoi ce projet ? </a:t>
            </a:r>
            <a:endParaRPr sz="48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/>
        </p:nvSpPr>
        <p:spPr>
          <a:xfrm>
            <a:off x="288975" y="227050"/>
            <a:ext cx="8751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Pourquoi ce projet ? </a:t>
            </a:r>
            <a:endParaRPr sz="2700">
              <a:solidFill>
                <a:srgbClr val="D58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412825" y="1114625"/>
            <a:ext cx="82977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❏"/>
            </a:pPr>
            <a:r>
              <a:rPr lang="fr" sz="2300">
                <a:latin typeface="Roboto"/>
                <a:ea typeface="Roboto"/>
                <a:cs typeface="Roboto"/>
                <a:sym typeface="Roboto"/>
              </a:rPr>
              <a:t>Les abeilles subissent une sur-mortalité de 30 à 50% chaque année. Grâce au projet Bee-honey’t, on va pouvoir surveiller chaque ruche, pour connaître son état de “santé”.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❏"/>
            </a:pPr>
            <a:r>
              <a:rPr lang="fr" sz="2300">
                <a:latin typeface="Roboto"/>
                <a:ea typeface="Roboto"/>
                <a:cs typeface="Roboto"/>
                <a:sym typeface="Roboto"/>
              </a:rPr>
              <a:t>Bee-Honey’t permettra de voir lorsqu’il y aura des différences importantes comme le changement rapide du  poids, de la température ou bien de </a:t>
            </a:r>
            <a:r>
              <a:rPr lang="fr" sz="2300">
                <a:latin typeface="Roboto"/>
                <a:ea typeface="Roboto"/>
                <a:cs typeface="Roboto"/>
                <a:sym typeface="Roboto"/>
              </a:rPr>
              <a:t>l'humidité.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❏"/>
            </a:pPr>
            <a:r>
              <a:rPr lang="fr" sz="2300">
                <a:latin typeface="Roboto"/>
                <a:ea typeface="Roboto"/>
                <a:cs typeface="Roboto"/>
                <a:sym typeface="Roboto"/>
              </a:rPr>
              <a:t>Cela pourra </a:t>
            </a:r>
            <a:r>
              <a:rPr lang="fr" sz="2300">
                <a:latin typeface="Roboto"/>
                <a:ea typeface="Roboto"/>
                <a:cs typeface="Roboto"/>
                <a:sym typeface="Roboto"/>
              </a:rPr>
              <a:t>permettre</a:t>
            </a:r>
            <a:r>
              <a:rPr lang="fr" sz="2300">
                <a:latin typeface="Roboto"/>
                <a:ea typeface="Roboto"/>
                <a:cs typeface="Roboto"/>
                <a:sym typeface="Roboto"/>
              </a:rPr>
              <a:t> à l’apiculteur de tenir en bonne santé sa colonie d’abeilles.</a:t>
            </a:r>
            <a:r>
              <a:rPr lang="fr" sz="1900">
                <a:latin typeface="Roboto"/>
                <a:ea typeface="Roboto"/>
                <a:cs typeface="Roboto"/>
                <a:sym typeface="Roboto"/>
              </a:rPr>
              <a:t>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E6DE"/>
            </a:gs>
            <a:gs pos="100000">
              <a:srgbClr val="BEA48B"/>
            </a:gs>
          </a:gsLst>
          <a:lin ang="5400012" scaled="0"/>
        </a:gra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675" y="1873800"/>
            <a:ext cx="1399525" cy="13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2016200" y="2128500"/>
            <a:ext cx="67872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4800">
                <a:latin typeface="Economica"/>
                <a:ea typeface="Economica"/>
                <a:cs typeface="Economica"/>
                <a:sym typeface="Economica"/>
              </a:rPr>
              <a:t>Présentation du cahier des charges</a:t>
            </a:r>
            <a:endParaRPr sz="48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725" y="76475"/>
            <a:ext cx="418448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294600" y="318475"/>
            <a:ext cx="440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Qu'est</a:t>
            </a:r>
            <a:r>
              <a:rPr lang="fr" sz="20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 ce que le projet Bee-Honey’t ?</a:t>
            </a:r>
            <a:endParaRPr sz="2000">
              <a:solidFill>
                <a:srgbClr val="D58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326450" y="836025"/>
            <a:ext cx="42456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Roboto"/>
                <a:ea typeface="Roboto"/>
                <a:cs typeface="Roboto"/>
                <a:sym typeface="Roboto"/>
              </a:rPr>
              <a:t>Les missions 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❏"/>
            </a:pPr>
            <a:r>
              <a:rPr lang="fr" sz="1800">
                <a:latin typeface="Roboto"/>
                <a:ea typeface="Roboto"/>
                <a:cs typeface="Roboto"/>
                <a:sym typeface="Roboto"/>
              </a:rPr>
              <a:t>Envoi </a:t>
            </a:r>
            <a:r>
              <a:rPr lang="fr" sz="1800">
                <a:latin typeface="Roboto"/>
                <a:ea typeface="Roboto"/>
                <a:cs typeface="Roboto"/>
                <a:sym typeface="Roboto"/>
              </a:rPr>
              <a:t>des mesures</a:t>
            </a:r>
            <a:r>
              <a:rPr lang="fr" sz="1800">
                <a:latin typeface="Roboto"/>
                <a:ea typeface="Roboto"/>
                <a:cs typeface="Roboto"/>
                <a:sym typeface="Roboto"/>
              </a:rPr>
              <a:t> à intervalles réguliers </a:t>
            </a:r>
            <a:r>
              <a:rPr lang="fr" sz="1800">
                <a:latin typeface="Roboto"/>
                <a:ea typeface="Roboto"/>
                <a:cs typeface="Roboto"/>
                <a:sym typeface="Roboto"/>
              </a:rPr>
              <a:t>(15 min)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❏"/>
            </a:pPr>
            <a:r>
              <a:rPr lang="fr" sz="1800">
                <a:latin typeface="Roboto"/>
                <a:ea typeface="Roboto"/>
                <a:cs typeface="Roboto"/>
                <a:sym typeface="Roboto"/>
              </a:rPr>
              <a:t>Affichage des mesures et des alertes en temps réel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❏"/>
            </a:pPr>
            <a:r>
              <a:rPr lang="fr" sz="1800">
                <a:latin typeface="Roboto"/>
                <a:ea typeface="Roboto"/>
                <a:cs typeface="Roboto"/>
                <a:sym typeface="Roboto"/>
              </a:rPr>
              <a:t>Affichage de graphiques (sur 7 jours max)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❏"/>
            </a:pPr>
            <a:r>
              <a:rPr lang="fr" sz="1800">
                <a:latin typeface="Roboto"/>
                <a:ea typeface="Roboto"/>
                <a:cs typeface="Roboto"/>
                <a:sym typeface="Roboto"/>
              </a:rPr>
              <a:t>Alerte en cas de variation brutale d'une mesure et/ou de dépassement de seuils.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7116" y="0"/>
            <a:ext cx="404976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/>
        </p:nvSpPr>
        <p:spPr>
          <a:xfrm>
            <a:off x="374225" y="302550"/>
            <a:ext cx="832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Les contraintes et exigences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437925" y="1011175"/>
            <a:ext cx="83283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❏"/>
            </a:pPr>
            <a:r>
              <a:rPr lang="fr" sz="2000">
                <a:latin typeface="Roboto"/>
                <a:ea typeface="Roboto"/>
                <a:cs typeface="Roboto"/>
                <a:sym typeface="Roboto"/>
              </a:rPr>
              <a:t>Le système ne doit pas perturber les abeilles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❏"/>
            </a:pPr>
            <a:r>
              <a:rPr lang="fr" sz="2000">
                <a:latin typeface="Roboto"/>
                <a:ea typeface="Roboto"/>
                <a:cs typeface="Roboto"/>
                <a:sym typeface="Roboto"/>
              </a:rPr>
              <a:t>Le système ne doit pas entraver le travail de l’apiculteur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❏"/>
            </a:pPr>
            <a:r>
              <a:rPr lang="fr" sz="2000">
                <a:latin typeface="Roboto"/>
                <a:ea typeface="Roboto"/>
                <a:cs typeface="Roboto"/>
                <a:sym typeface="Roboto"/>
              </a:rPr>
              <a:t>Le système doit être le plus longtemps possible autonome en énergie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Roboto"/>
                <a:ea typeface="Roboto"/>
                <a:cs typeface="Roboto"/>
                <a:sym typeface="Roboto"/>
              </a:rPr>
              <a:t>Le développement du système doit répondre aux exigences des utilisateurs 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❏"/>
            </a:pPr>
            <a:r>
              <a:rPr lang="fr" sz="2000">
                <a:latin typeface="Roboto"/>
                <a:ea typeface="Roboto"/>
                <a:cs typeface="Roboto"/>
                <a:sym typeface="Roboto"/>
              </a:rPr>
              <a:t>simplicité d'utilisation,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❏"/>
            </a:pPr>
            <a:r>
              <a:rPr lang="fr" sz="2000">
                <a:latin typeface="Roboto"/>
                <a:ea typeface="Roboto"/>
                <a:cs typeface="Roboto"/>
                <a:sym typeface="Roboto"/>
              </a:rPr>
              <a:t>correspondre aux contraintes définies,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❏"/>
            </a:pPr>
            <a:r>
              <a:rPr lang="fr" sz="2000">
                <a:latin typeface="Roboto"/>
                <a:ea typeface="Roboto"/>
                <a:cs typeface="Roboto"/>
                <a:sym typeface="Roboto"/>
              </a:rPr>
              <a:t>réalisable dans un délai de 200 heures (IR) et 170 heures (EC).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13" y="815275"/>
            <a:ext cx="7800975" cy="426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326450" y="278675"/>
            <a:ext cx="84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Diagramme de cas d’utilisation global</a:t>
            </a:r>
            <a:endParaRPr sz="2700">
              <a:solidFill>
                <a:srgbClr val="D58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/>
          <p:nvPr/>
        </p:nvSpPr>
        <p:spPr>
          <a:xfrm>
            <a:off x="350850" y="3371325"/>
            <a:ext cx="8288100" cy="1598400"/>
          </a:xfrm>
          <a:prstGeom prst="roundRect">
            <a:avLst>
              <a:gd fmla="val 10404" name="adj"/>
            </a:avLst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289325" y="142825"/>
            <a:ext cx="8442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D5884F"/>
                </a:solidFill>
                <a:latin typeface="Roboto"/>
                <a:ea typeface="Roboto"/>
                <a:cs typeface="Roboto"/>
                <a:sym typeface="Roboto"/>
              </a:rPr>
              <a:t>Répartition des tâches </a:t>
            </a:r>
            <a:endParaRPr sz="2700">
              <a:solidFill>
                <a:srgbClr val="D58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350850" y="584300"/>
            <a:ext cx="8442300" cy="45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4545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Etudiant 1 (EC) : PERRIN Edgar</a:t>
            </a:r>
            <a:endParaRPr sz="12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-"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Mesurer les grandeurs température, humidité, pression atmosphérique, et ensoleillement de la ruche (option)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-"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Mesurer le poids de la ruche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-"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Transmettre les données au PC</a:t>
            </a:r>
            <a:endParaRPr sz="12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Etudiant 2 (IR) : MHADI Zakariya (Version PC Desktop)</a:t>
            </a:r>
            <a:endParaRPr sz="12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-"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Consulter les données d'une ruche (vue “temps réel” + description + affichage des alertes)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-"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Recevoir les données actuelles des ruches (MQTT/Json)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-"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Récupérer les données enregistrées (HTTP/Json)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-"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Éditer les ruches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-"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Paramétrer une nouvelle ruche et les alertes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-"/>
            </a:pPr>
            <a:r>
              <a:rPr lang="fr" sz="1200" u="sng">
                <a:latin typeface="Roboto"/>
                <a:ea typeface="Roboto"/>
                <a:cs typeface="Roboto"/>
                <a:sym typeface="Roboto"/>
              </a:rPr>
              <a:t>Option :</a:t>
            </a:r>
            <a:r>
              <a:rPr lang="fr" sz="1200">
                <a:latin typeface="Roboto"/>
                <a:ea typeface="Roboto"/>
                <a:cs typeface="Roboto"/>
                <a:sym typeface="Roboto"/>
              </a:rPr>
              <a:t> Déclencher les alertes (par </a:t>
            </a:r>
            <a:r>
              <a:rPr lang="fr" sz="1200">
                <a:latin typeface="Roboto"/>
                <a:ea typeface="Roboto"/>
                <a:cs typeface="Roboto"/>
                <a:sym typeface="Roboto"/>
              </a:rPr>
              <a:t>SMS et mail</a:t>
            </a:r>
            <a:r>
              <a:rPr lang="fr" sz="1200">
                <a:latin typeface="Roboto"/>
                <a:ea typeface="Roboto"/>
                <a:cs typeface="Roboto"/>
                <a:sym typeface="Roboto"/>
              </a:rPr>
              <a:t>)</a:t>
            </a:r>
            <a:endParaRPr sz="12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Etudiant 3 (IR) : FOUCAULT Clémentine (Version </a:t>
            </a:r>
            <a:r>
              <a:rPr b="1" lang="fr" sz="12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Android</a:t>
            </a:r>
            <a:r>
              <a:rPr lang="fr" sz="12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2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-"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Consulter les données d'une ruche (vue “temps réel” + description + affichage des alertes)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-"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Recevoir les données actuelles des ruches (MQTT/Json)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-"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Récupérer les données enregistrées (HTTP/Json)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-"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Éditer les ruches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-"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Paramétrer une nouvelle ruche et les alertes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-"/>
            </a:pPr>
            <a:r>
              <a:rPr lang="fr" sz="1200" u="sng">
                <a:latin typeface="Roboto"/>
                <a:ea typeface="Roboto"/>
                <a:cs typeface="Roboto"/>
                <a:sym typeface="Roboto"/>
              </a:rPr>
              <a:t>Option :</a:t>
            </a:r>
            <a:r>
              <a:rPr lang="fr" sz="1200">
                <a:latin typeface="Roboto"/>
                <a:ea typeface="Roboto"/>
                <a:cs typeface="Roboto"/>
                <a:sym typeface="Roboto"/>
              </a:rPr>
              <a:t> Déclencher les alertes (par </a:t>
            </a:r>
            <a:r>
              <a:rPr lang="fr" sz="1200">
                <a:latin typeface="Roboto"/>
                <a:ea typeface="Roboto"/>
                <a:cs typeface="Roboto"/>
                <a:sym typeface="Roboto"/>
              </a:rPr>
              <a:t>SMS et mail</a:t>
            </a:r>
            <a:r>
              <a:rPr lang="fr" sz="1200">
                <a:latin typeface="Roboto"/>
                <a:ea typeface="Roboto"/>
                <a:cs typeface="Roboto"/>
                <a:sym typeface="Roboto"/>
              </a:rPr>
              <a:t>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